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3" r:id="rId1"/>
  </p:sldMasterIdLst>
  <p:notesMasterIdLst>
    <p:notesMasterId r:id="rId30"/>
  </p:notesMasterIdLst>
  <p:handoutMasterIdLst>
    <p:handoutMasterId r:id="rId31"/>
  </p:handoutMasterIdLst>
  <p:sldIdLst>
    <p:sldId id="256" r:id="rId2"/>
    <p:sldId id="266" r:id="rId3"/>
    <p:sldId id="259" r:id="rId4"/>
    <p:sldId id="270" r:id="rId5"/>
    <p:sldId id="320" r:id="rId6"/>
    <p:sldId id="272" r:id="rId7"/>
    <p:sldId id="323" r:id="rId8"/>
    <p:sldId id="342" r:id="rId9"/>
    <p:sldId id="335" r:id="rId10"/>
    <p:sldId id="321" r:id="rId11"/>
    <p:sldId id="325" r:id="rId12"/>
    <p:sldId id="324" r:id="rId13"/>
    <p:sldId id="328" r:id="rId14"/>
    <p:sldId id="327" r:id="rId15"/>
    <p:sldId id="343" r:id="rId16"/>
    <p:sldId id="330" r:id="rId17"/>
    <p:sldId id="331" r:id="rId18"/>
    <p:sldId id="336" r:id="rId19"/>
    <p:sldId id="337" r:id="rId20"/>
    <p:sldId id="333" r:id="rId21"/>
    <p:sldId id="338" r:id="rId22"/>
    <p:sldId id="339" r:id="rId23"/>
    <p:sldId id="340" r:id="rId24"/>
    <p:sldId id="346" r:id="rId25"/>
    <p:sldId id="326" r:id="rId26"/>
    <p:sldId id="341" r:id="rId27"/>
    <p:sldId id="268" r:id="rId28"/>
    <p:sldId id="267" r:id="rId29"/>
  </p:sldIdLst>
  <p:sldSz cx="9144000" cy="6858000" type="screen4x3"/>
  <p:notesSz cx="6858000" cy="9144000"/>
  <p:defaultTextStyle>
    <a:defPPr>
      <a:defRPr lang="mk-M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F75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0" autoAdjust="0"/>
    <p:restoredTop sz="70638" autoAdjust="0"/>
  </p:normalViewPr>
  <p:slideViewPr>
    <p:cSldViewPr>
      <p:cViewPr varScale="1">
        <p:scale>
          <a:sx n="56" d="100"/>
          <a:sy n="56" d="100"/>
        </p:scale>
        <p:origin x="1668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59" d="100"/>
          <a:sy n="59" d="100"/>
        </p:scale>
        <p:origin x="-2556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208240-9291-42FE-805C-FCC41E298707}" type="datetimeFigureOut">
              <a:rPr lang="en-US" smtClean="0"/>
              <a:pPr/>
              <a:t>14.12.2013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EF3799-F911-4B2F-87A9-BF7D4CE0E61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1446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C4F69E-E546-46B2-A540-7DCADD3C491D}" type="datetimeFigureOut">
              <a:rPr lang="en-US" smtClean="0"/>
              <a:pPr/>
              <a:t>14.12.2013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70BC8E-60E3-411E-8D66-A6590ACFD54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7298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70BC8E-60E3-411E-8D66-A6590ACFD545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6474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70BC8E-60E3-411E-8D66-A6590ACFD545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2435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70BC8E-60E3-411E-8D66-A6590ACFD545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0257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70BC8E-60E3-411E-8D66-A6590ACFD545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5466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70BC8E-60E3-411E-8D66-A6590ACFD545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1196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70BC8E-60E3-411E-8D66-A6590ACFD545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2475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70BC8E-60E3-411E-8D66-A6590ACFD545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4389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70BC8E-60E3-411E-8D66-A6590ACFD545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5202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70BC8E-60E3-411E-8D66-A6590ACFD545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1233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70BC8E-60E3-411E-8D66-A6590ACFD545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9174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70BC8E-60E3-411E-8D66-A6590ACFD545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1390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Views, Models, Controllers, $scope the glue between them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70BC8E-60E3-411E-8D66-A6590ACFD545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6699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Inspired by Sinatra (Ruby DSL for building web apps)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The goal is to stay away as much as possible and provide-super-duper happy path to all interactions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public class Module : </a:t>
            </a:r>
            <a:r>
              <a:rPr lang="en-US" dirty="0" err="1" smtClean="0"/>
              <a:t>NancyModule</a:t>
            </a:r>
            <a:r>
              <a:rPr lang="en-US" dirty="0" smtClean="0"/>
              <a:t> { public Module() { Get["/greet/{name}"] = x =&gt; { return </a:t>
            </a:r>
            <a:r>
              <a:rPr lang="en-US" dirty="0" err="1" smtClean="0"/>
              <a:t>string.Concat</a:t>
            </a:r>
            <a:r>
              <a:rPr lang="en-US" dirty="0" smtClean="0"/>
              <a:t>("Hello ", x.name); }; } }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70BC8E-60E3-411E-8D66-A6590ACFD545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8398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rst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59271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mk-MK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mk-MK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799423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mk-MK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mk-MK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44433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mk-MK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mk-MK"/>
          </a:p>
        </p:txBody>
      </p:sp>
    </p:spTree>
    <p:extLst>
      <p:ext uri="{BB962C8B-B14F-4D97-AF65-F5344CB8AC3E}">
        <p14:creationId xmlns:p14="http://schemas.microsoft.com/office/powerpoint/2010/main" val="2909578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mk-MK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mk-MK"/>
          </a:p>
        </p:txBody>
      </p:sp>
    </p:spTree>
    <p:extLst>
      <p:ext uri="{BB962C8B-B14F-4D97-AF65-F5344CB8AC3E}">
        <p14:creationId xmlns:p14="http://schemas.microsoft.com/office/powerpoint/2010/main" val="9369059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nal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069903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irst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763986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ponsor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0221375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emo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03648" y="4077072"/>
            <a:ext cx="7056784" cy="1254347"/>
          </a:xfrm>
        </p:spPr>
        <p:txBody>
          <a:bodyPr anchor="t">
            <a:noAutofit/>
          </a:bodyPr>
          <a:lstStyle>
            <a:lvl1pPr algn="r">
              <a:defRPr sz="6000" b="1" cap="all">
                <a:solidFill>
                  <a:srgbClr val="0F75BD"/>
                </a:solidFill>
              </a:defRPr>
            </a:lvl1pPr>
          </a:lstStyle>
          <a:p>
            <a:r>
              <a:rPr lang="en-US" dirty="0" smtClean="0"/>
              <a:t>Enter demo title</a:t>
            </a:r>
            <a:endParaRPr lang="mk-MK" dirty="0"/>
          </a:p>
        </p:txBody>
      </p:sp>
    </p:spTree>
    <p:extLst>
      <p:ext uri="{BB962C8B-B14F-4D97-AF65-F5344CB8AC3E}">
        <p14:creationId xmlns:p14="http://schemas.microsoft.com/office/powerpoint/2010/main" val="412339678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inal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926068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ponsor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94618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mk-MK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mk-MK"/>
          </a:p>
        </p:txBody>
      </p:sp>
    </p:spTree>
    <p:extLst>
      <p:ext uri="{BB962C8B-B14F-4D97-AF65-F5344CB8AC3E}">
        <p14:creationId xmlns:p14="http://schemas.microsoft.com/office/powerpoint/2010/main" val="23914449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mk-MK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>
              <a:buFont typeface="Wingdings" pitchFamily="2" charset="2"/>
              <a:buChar char="Ø"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mk-MK" dirty="0"/>
          </a:p>
        </p:txBody>
      </p:sp>
    </p:spTree>
    <p:extLst>
      <p:ext uri="{BB962C8B-B14F-4D97-AF65-F5344CB8AC3E}">
        <p14:creationId xmlns:p14="http://schemas.microsoft.com/office/powerpoint/2010/main" val="31171614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03648" y="4077072"/>
            <a:ext cx="7056784" cy="1254347"/>
          </a:xfrm>
        </p:spPr>
        <p:txBody>
          <a:bodyPr anchor="t">
            <a:noAutofit/>
          </a:bodyPr>
          <a:lstStyle>
            <a:lvl1pPr algn="r">
              <a:defRPr sz="6000" b="1" cap="all">
                <a:solidFill>
                  <a:srgbClr val="7030A0"/>
                </a:solidFill>
              </a:defRPr>
            </a:lvl1pPr>
          </a:lstStyle>
          <a:p>
            <a:r>
              <a:rPr lang="en-US" dirty="0" smtClean="0"/>
              <a:t>Enter demo title</a:t>
            </a:r>
            <a:endParaRPr lang="mk-MK" dirty="0"/>
          </a:p>
        </p:txBody>
      </p:sp>
    </p:spTree>
    <p:extLst>
      <p:ext uri="{BB962C8B-B14F-4D97-AF65-F5344CB8AC3E}">
        <p14:creationId xmlns:p14="http://schemas.microsoft.com/office/powerpoint/2010/main" val="24627103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mk-MK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mk-MK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mk-MK"/>
          </a:p>
        </p:txBody>
      </p:sp>
    </p:spTree>
    <p:extLst>
      <p:ext uri="{BB962C8B-B14F-4D97-AF65-F5344CB8AC3E}">
        <p14:creationId xmlns:p14="http://schemas.microsoft.com/office/powerpoint/2010/main" val="34719527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mk-MK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mk-MK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mk-MK"/>
          </a:p>
        </p:txBody>
      </p:sp>
    </p:spTree>
    <p:extLst>
      <p:ext uri="{BB962C8B-B14F-4D97-AF65-F5344CB8AC3E}">
        <p14:creationId xmlns:p14="http://schemas.microsoft.com/office/powerpoint/2010/main" val="20880645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mk-MK"/>
          </a:p>
        </p:txBody>
      </p:sp>
    </p:spTree>
    <p:extLst>
      <p:ext uri="{BB962C8B-B14F-4D97-AF65-F5344CB8AC3E}">
        <p14:creationId xmlns:p14="http://schemas.microsoft.com/office/powerpoint/2010/main" val="15231703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157852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0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mk-MK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mk-MK" dirty="0"/>
          </a:p>
        </p:txBody>
      </p:sp>
    </p:spTree>
    <p:extLst>
      <p:ext uri="{BB962C8B-B14F-4D97-AF65-F5344CB8AC3E}">
        <p14:creationId xmlns:p14="http://schemas.microsoft.com/office/powerpoint/2010/main" val="26114344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  <p:sldLayoutId id="2147483677" r:id="rId14"/>
    <p:sldLayoutId id="2147483660" r:id="rId15"/>
    <p:sldLayoutId id="2147483662" r:id="rId16"/>
    <p:sldLayoutId id="2147483651" r:id="rId17"/>
    <p:sldLayoutId id="2147483661" r:id="rId18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mk-M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7.png"/><Relationship Id="rId7" Type="http://schemas.openxmlformats.org/officeDocument/2006/relationships/image" Target="../media/image2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png"/><Relationship Id="rId11" Type="http://schemas.openxmlformats.org/officeDocument/2006/relationships/image" Target="../media/image15.png"/><Relationship Id="rId5" Type="http://schemas.openxmlformats.org/officeDocument/2006/relationships/image" Target="../media/image19.png"/><Relationship Id="rId10" Type="http://schemas.openxmlformats.org/officeDocument/2006/relationships/image" Target="../media/image14.png"/><Relationship Id="rId4" Type="http://schemas.openxmlformats.org/officeDocument/2006/relationships/image" Target="../media/image18.png"/><Relationship Id="rId9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4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1.jp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95118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dirty="0" smtClean="0">
                <a:solidFill>
                  <a:srgbClr val="7030A0"/>
                </a:solidFill>
              </a:rPr>
              <a:t>What</a:t>
            </a:r>
            <a:r>
              <a:rPr lang="en-US" b="1" dirty="0" smtClean="0">
                <a:solidFill>
                  <a:srgbClr val="7030A0"/>
                </a:solidFill>
              </a:rPr>
              <a:t> is SPA?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133056"/>
          </a:xfrm>
        </p:spPr>
        <p:txBody>
          <a:bodyPr>
            <a:normAutofit/>
          </a:bodyPr>
          <a:lstStyle/>
          <a:p>
            <a:r>
              <a:rPr lang="en-US" dirty="0" smtClean="0"/>
              <a:t>Rich and responsive web application</a:t>
            </a:r>
          </a:p>
          <a:p>
            <a:r>
              <a:rPr lang="en-US" dirty="0" smtClean="0"/>
              <a:t>All </a:t>
            </a:r>
            <a:r>
              <a:rPr lang="en-US" dirty="0" smtClean="0"/>
              <a:t>HTML/CSS/JS are loaded onto one page</a:t>
            </a:r>
          </a:p>
          <a:p>
            <a:r>
              <a:rPr lang="en-US" dirty="0" smtClean="0"/>
              <a:t>New content is pulled via AJAX</a:t>
            </a:r>
          </a:p>
          <a:p>
            <a:r>
              <a:rPr lang="en-US" dirty="0" smtClean="0"/>
              <a:t>UI interactions are handled in the browser</a:t>
            </a:r>
          </a:p>
          <a:p>
            <a:r>
              <a:rPr lang="en-US" dirty="0" smtClean="0"/>
              <a:t>Examples: </a:t>
            </a:r>
          </a:p>
          <a:p>
            <a:pPr lvl="1"/>
            <a:r>
              <a:rPr lang="en-US" dirty="0" err="1" smtClean="0"/>
              <a:t>GitHub</a:t>
            </a:r>
            <a:r>
              <a:rPr lang="en-US" dirty="0" smtClean="0"/>
              <a:t>, Gmail, Azure Management Portal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7353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7030A0"/>
                </a:solidFill>
              </a:rPr>
              <a:t>Characteristics of good SPAs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205064"/>
          </a:xfrm>
        </p:spPr>
        <p:txBody>
          <a:bodyPr>
            <a:normAutofit/>
          </a:bodyPr>
          <a:lstStyle/>
          <a:p>
            <a:r>
              <a:rPr lang="en-US" dirty="0" smtClean="0"/>
              <a:t>Based on HTML, CSS and JavaScript</a:t>
            </a:r>
          </a:p>
          <a:p>
            <a:r>
              <a:rPr lang="en-US" dirty="0" smtClean="0"/>
              <a:t>Does NOT break the browser</a:t>
            </a:r>
          </a:p>
          <a:p>
            <a:r>
              <a:rPr lang="en-US" dirty="0" smtClean="0"/>
              <a:t>Fast and responsive</a:t>
            </a:r>
          </a:p>
          <a:p>
            <a:pPr lvl="1"/>
            <a:r>
              <a:rPr lang="en-US" dirty="0" smtClean="0"/>
              <a:t>Should feel like native application</a:t>
            </a:r>
          </a:p>
          <a:p>
            <a:r>
              <a:rPr lang="en-US" dirty="0" smtClean="0"/>
              <a:t>Reduces </a:t>
            </a:r>
            <a:r>
              <a:rPr lang="en-US" dirty="0"/>
              <a:t>server overhead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7409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99392"/>
            <a:ext cx="8229600" cy="1143000"/>
          </a:xfrm>
        </p:spPr>
        <p:txBody>
          <a:bodyPr/>
          <a:lstStyle/>
          <a:p>
            <a:r>
              <a:rPr lang="en-US" b="1" dirty="0" smtClean="0">
                <a:solidFill>
                  <a:srgbClr val="7030A0"/>
                </a:solidFill>
              </a:rPr>
              <a:t>How SPA works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23483" y="1124744"/>
            <a:ext cx="2260285" cy="4494384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>
            <a:no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47283" y="5133367"/>
            <a:ext cx="1244251" cy="52322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smtClean="0">
                <a:solidFill>
                  <a:schemeClr val="bg1"/>
                </a:solidFill>
                <a:latin typeface="Open Sans Light"/>
              </a:rPr>
              <a:t>Server</a:t>
            </a:r>
            <a:endParaRPr lang="en-US" sz="2800" dirty="0">
              <a:solidFill>
                <a:schemeClr val="bg1"/>
              </a:solidFill>
              <a:latin typeface="Open Sans Light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3459799" y="1124744"/>
            <a:ext cx="5576697" cy="4522764"/>
            <a:chOff x="2915816" y="1700808"/>
            <a:chExt cx="5576697" cy="3957187"/>
          </a:xfrm>
          <a:solidFill>
            <a:srgbClr val="C00000"/>
          </a:solidFill>
        </p:grpSpPr>
        <p:sp>
          <p:nvSpPr>
            <p:cNvPr id="15" name="Rectangle 14"/>
            <p:cNvSpPr/>
            <p:nvPr/>
          </p:nvSpPr>
          <p:spPr>
            <a:xfrm>
              <a:off x="2915816" y="1700808"/>
              <a:ext cx="5576697" cy="3957187"/>
            </a:xfrm>
            <a:prstGeom prst="rect">
              <a:avLst/>
            </a:prstGeom>
            <a:grpFill/>
          </p:spPr>
          <p:txBody>
            <a:bodyPr wrap="square">
              <a:noAutofit/>
            </a:bodyPr>
            <a:lstStyle>
              <a:defPPr>
                <a:defRPr lang="en-US"/>
              </a:defPPr>
              <a:lvl1pPr marL="0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2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63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45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27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09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090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72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54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50000"/>
                </a:lnSpc>
              </a:pPr>
              <a:endParaRPr lang="en-US" sz="4000" dirty="0">
                <a:gradFill>
                  <a:gsLst>
                    <a:gs pos="96667">
                      <a:srgbClr val="FFFFFF"/>
                    </a:gs>
                    <a:gs pos="9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pic>
          <p:nvPicPr>
            <p:cNvPr id="16" name="Picture 15" descr="http://www.favbrowser.com/wp-content/uploads/2010/08/internetexplorer9logo.png"/>
            <p:cNvPicPr>
              <a:picLocks noChangeAspect="1" noChangeArrowheads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33138" y="4205865"/>
              <a:ext cx="719254" cy="719253"/>
            </a:xfrm>
            <a:prstGeom prst="rect">
              <a:avLst/>
            </a:prstGeom>
            <a:grpFill/>
            <a:extLst/>
          </p:spPr>
        </p:pic>
        <p:pic>
          <p:nvPicPr>
            <p:cNvPr id="17" name="Picture 16" descr="http://blog.skiquel.com/wp-content/uploads/2010/03/firefox-512.png"/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8967" y="4267196"/>
              <a:ext cx="678783" cy="678782"/>
            </a:xfrm>
            <a:prstGeom prst="rect">
              <a:avLst/>
            </a:prstGeom>
            <a:grpFill/>
            <a:extLst/>
          </p:spPr>
        </p:pic>
        <p:pic>
          <p:nvPicPr>
            <p:cNvPr id="18" name="Picture 17" descr="http://www.shaftec.co.uk/SiteImg/Google-Chrome-Logo.png"/>
            <p:cNvPicPr>
              <a:picLocks noChangeAspect="1" noChangeArrowheads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62628" y="4945977"/>
              <a:ext cx="660274" cy="629282"/>
            </a:xfrm>
            <a:prstGeom prst="rect">
              <a:avLst/>
            </a:prstGeom>
            <a:grpFill/>
            <a:extLst/>
          </p:spPr>
        </p:pic>
        <p:pic>
          <p:nvPicPr>
            <p:cNvPr id="19" name="Picture 18" descr="http://www.mygreatiphone.com/wp-content/uploads/2010/03/safari-icon.png"/>
            <p:cNvPicPr>
              <a:picLocks noChangeAspect="1" noChangeArrowheads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35367" y="4887626"/>
              <a:ext cx="745985" cy="745986"/>
            </a:xfrm>
            <a:prstGeom prst="rect">
              <a:avLst/>
            </a:prstGeom>
            <a:grpFill/>
            <a:extLst/>
          </p:spPr>
        </p:pic>
      </p:grpSp>
      <p:sp>
        <p:nvSpPr>
          <p:cNvPr id="14" name="Rectangle 13"/>
          <p:cNvSpPr/>
          <p:nvPr/>
        </p:nvSpPr>
        <p:spPr>
          <a:xfrm>
            <a:off x="7802510" y="5063015"/>
            <a:ext cx="1233030" cy="58477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 smtClean="0">
                <a:solidFill>
                  <a:schemeClr val="bg1"/>
                </a:solidFill>
                <a:latin typeface="Open Sans Light"/>
              </a:rPr>
              <a:t>Client</a:t>
            </a:r>
            <a:endParaRPr lang="en-US" sz="3200" dirty="0">
              <a:solidFill>
                <a:schemeClr val="bg1"/>
              </a:solidFill>
              <a:latin typeface="Open Sans Light"/>
            </a:endParaRPr>
          </a:p>
        </p:txBody>
      </p:sp>
      <p:sp>
        <p:nvSpPr>
          <p:cNvPr id="20" name="Rounded Rectangle 19"/>
          <p:cNvSpPr/>
          <p:nvPr/>
        </p:nvSpPr>
        <p:spPr bwMode="auto">
          <a:xfrm>
            <a:off x="467544" y="1196752"/>
            <a:ext cx="1644971" cy="808521"/>
          </a:xfrm>
          <a:prstGeom prst="round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GB" sz="1600" b="1" spc="-50" dirty="0" smtClean="0">
                <a:solidFill>
                  <a:schemeClr val="bg1"/>
                </a:solidFill>
                <a:latin typeface="Open Sans Light"/>
                <a:ea typeface="Segoe UI" pitchFamily="34" charset="0"/>
                <a:cs typeface="Segoe UI" pitchFamily="34" charset="0"/>
              </a:rPr>
              <a:t>Web UI</a:t>
            </a:r>
          </a:p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GB" sz="1600" spc="-50" dirty="0" smtClean="0">
                <a:solidFill>
                  <a:schemeClr val="bg1"/>
                </a:solidFill>
                <a:latin typeface="Open Sans Light"/>
                <a:ea typeface="Segoe UI" pitchFamily="34" charset="0"/>
                <a:cs typeface="Segoe UI" pitchFamily="34" charset="0"/>
              </a:rPr>
              <a:t>HTML/CSS/JS</a:t>
            </a:r>
            <a:endParaRPr lang="en-US" sz="1600" spc="-50" dirty="0" err="1" smtClean="0">
              <a:solidFill>
                <a:schemeClr val="bg1"/>
              </a:solidFill>
              <a:latin typeface="Open Sans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" name="Rounded Rectangle 20"/>
          <p:cNvSpPr/>
          <p:nvPr/>
        </p:nvSpPr>
        <p:spPr bwMode="auto">
          <a:xfrm>
            <a:off x="484271" y="2789246"/>
            <a:ext cx="1628244" cy="808522"/>
          </a:xfrm>
          <a:prstGeom prst="round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GB" sz="1600" b="1" spc="-50" dirty="0" smtClean="0">
                <a:solidFill>
                  <a:schemeClr val="bg1"/>
                </a:solidFill>
                <a:latin typeface="Open Sans Light"/>
                <a:ea typeface="Segoe UI" pitchFamily="34" charset="0"/>
                <a:cs typeface="Segoe UI" pitchFamily="34" charset="0"/>
              </a:rPr>
              <a:t>REST Services</a:t>
            </a:r>
          </a:p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GB" sz="1600" spc="-50" dirty="0" smtClean="0">
                <a:solidFill>
                  <a:schemeClr val="bg1"/>
                </a:solidFill>
                <a:latin typeface="Open Sans Light"/>
                <a:ea typeface="Segoe UI" pitchFamily="34" charset="0"/>
                <a:cs typeface="Segoe UI" pitchFamily="34" charset="0"/>
              </a:rPr>
              <a:t>JSON / XML</a:t>
            </a:r>
            <a:endParaRPr lang="en-US" sz="1600" spc="-50" dirty="0" err="1" smtClean="0">
              <a:solidFill>
                <a:schemeClr val="bg1"/>
              </a:solidFill>
              <a:latin typeface="Open Sans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 rot="927231">
            <a:off x="2522081" y="1537125"/>
            <a:ext cx="2329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Page Load (index.html)</a:t>
            </a:r>
            <a:endParaRPr lang="mk-MK" dirty="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05535" y="1772816"/>
            <a:ext cx="3818293" cy="2528999"/>
          </a:xfrm>
          <a:prstGeom prst="rect">
            <a:avLst/>
          </a:prstGeom>
        </p:spPr>
      </p:pic>
      <p:pic>
        <p:nvPicPr>
          <p:cNvPr id="29" name="Picture 28"/>
          <p:cNvPicPr/>
          <p:nvPr/>
        </p:nvPicPr>
        <p:blipFill>
          <a:blip r:embed="rId7"/>
          <a:stretch>
            <a:fillRect/>
          </a:stretch>
        </p:blipFill>
        <p:spPr>
          <a:xfrm>
            <a:off x="5263881" y="2257439"/>
            <a:ext cx="3648868" cy="1822549"/>
          </a:xfrm>
          <a:prstGeom prst="rect">
            <a:avLst/>
          </a:prstGeom>
        </p:spPr>
      </p:pic>
      <p:sp>
        <p:nvSpPr>
          <p:cNvPr id="31" name="Left-Right Arrow 30"/>
          <p:cNvSpPr/>
          <p:nvPr/>
        </p:nvSpPr>
        <p:spPr>
          <a:xfrm>
            <a:off x="2192647" y="3074168"/>
            <a:ext cx="2967408" cy="329204"/>
          </a:xfrm>
          <a:prstGeom prst="leftRightArrow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88077" y="2587125"/>
            <a:ext cx="1219200" cy="523875"/>
          </a:xfrm>
          <a:prstGeom prst="rect">
            <a:avLst/>
          </a:prstGeom>
        </p:spPr>
      </p:pic>
      <p:sp>
        <p:nvSpPr>
          <p:cNvPr id="33" name="Right Arrow 32"/>
          <p:cNvSpPr/>
          <p:nvPr/>
        </p:nvSpPr>
        <p:spPr>
          <a:xfrm rot="930343">
            <a:off x="2219401" y="1820171"/>
            <a:ext cx="2943514" cy="365949"/>
          </a:xfrm>
          <a:prstGeom prst="rightArrow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9" name="Group 38"/>
          <p:cNvGrpSpPr/>
          <p:nvPr/>
        </p:nvGrpSpPr>
        <p:grpSpPr>
          <a:xfrm>
            <a:off x="1387641" y="4314200"/>
            <a:ext cx="1165542" cy="1413574"/>
            <a:chOff x="-2558495" y="3193927"/>
            <a:chExt cx="1165542" cy="1413574"/>
          </a:xfrm>
        </p:grpSpPr>
        <p:pic>
          <p:nvPicPr>
            <p:cNvPr id="36" name="Picture 35" descr="C:\Users\stevesa\AppData\Local\Microsoft\Windows\Temporary Internet Files\Temporary Internet Files\Content.IE5\093C11OU\MC900441809[1].pn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558495" y="3455945"/>
              <a:ext cx="739911" cy="76846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36" descr="C:\Users\stevesa\AppData\Local\Microsoft\Windows\Temporary Internet Files\Temporary Internet Files\Content.IE5\Y965LCU2\MC900435242[1].png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332227" y="3193927"/>
              <a:ext cx="628976" cy="12925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8" name="Picture 37" descr="C:\Users\stevesa\AppData\Local\Microsoft\Windows\Temporary Internet Files\Temporary Internet Files\Content.IE5\093C11OU\MC900441809[1].png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365165" y="3597769"/>
              <a:ext cx="972212" cy="100973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42596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3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250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5" grpId="0"/>
      <p:bldP spid="31" grpId="0" animBg="1"/>
      <p:bldP spid="3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7030A0"/>
                </a:solidFill>
              </a:rPr>
              <a:t>Common SPA 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205064"/>
          </a:xfrm>
        </p:spPr>
        <p:txBody>
          <a:bodyPr>
            <a:normAutofit/>
          </a:bodyPr>
          <a:lstStyle/>
          <a:p>
            <a:r>
              <a:rPr lang="en-US" dirty="0" smtClean="0"/>
              <a:t>MVC </a:t>
            </a:r>
            <a:r>
              <a:rPr lang="en-US" dirty="0"/>
              <a:t>- based</a:t>
            </a:r>
          </a:p>
          <a:p>
            <a:r>
              <a:rPr lang="en-US" dirty="0" smtClean="0"/>
              <a:t>Data-binding (2-way)</a:t>
            </a:r>
          </a:p>
          <a:p>
            <a:r>
              <a:rPr lang="en-US" dirty="0"/>
              <a:t>Declarative programming</a:t>
            </a:r>
          </a:p>
          <a:p>
            <a:r>
              <a:rPr lang="en-US" dirty="0" smtClean="0"/>
              <a:t>Routing </a:t>
            </a:r>
          </a:p>
          <a:p>
            <a:r>
              <a:rPr lang="en-US" dirty="0" smtClean="0"/>
              <a:t>Encourages modularization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6616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7030A0"/>
                </a:solidFill>
              </a:rPr>
              <a:t>Frameworks &amp; Libraries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7744" y="1375739"/>
            <a:ext cx="3888432" cy="10365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3728" y="2627851"/>
            <a:ext cx="4113209" cy="123319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1849" y="4147746"/>
            <a:ext cx="4344367" cy="1225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223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2391" y="0"/>
            <a:ext cx="9153420" cy="685425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4840" y="0"/>
            <a:ext cx="4146190" cy="1412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542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7030A0"/>
                </a:solidFill>
              </a:rPr>
              <a:t>Angular.js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205064"/>
          </a:xfrm>
        </p:spPr>
        <p:txBody>
          <a:bodyPr/>
          <a:lstStyle/>
          <a:p>
            <a:r>
              <a:rPr lang="en-US" dirty="0" smtClean="0"/>
              <a:t>Very light framework</a:t>
            </a:r>
          </a:p>
          <a:p>
            <a:r>
              <a:rPr lang="en-US" dirty="0" smtClean="0"/>
              <a:t>Large community</a:t>
            </a:r>
          </a:p>
          <a:p>
            <a:r>
              <a:rPr lang="en-US" dirty="0" smtClean="0"/>
              <a:t>Great documentation </a:t>
            </a:r>
          </a:p>
          <a:p>
            <a:r>
              <a:rPr lang="en-US" dirty="0" smtClean="0"/>
              <a:t>Encourages good design patterns</a:t>
            </a:r>
          </a:p>
          <a:p>
            <a:r>
              <a:rPr lang="en-US" dirty="0" smtClean="0"/>
              <a:t>Ideal for CRUD apps</a:t>
            </a:r>
          </a:p>
        </p:txBody>
      </p:sp>
    </p:spTree>
    <p:extLst>
      <p:ext uri="{BB962C8B-B14F-4D97-AF65-F5344CB8AC3E}">
        <p14:creationId xmlns:p14="http://schemas.microsoft.com/office/powerpoint/2010/main" val="3375594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7030A0"/>
                </a:solidFill>
              </a:rPr>
              <a:t>Angular.js 101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6512" y="1268760"/>
            <a:ext cx="9254910" cy="5589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440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7030A0"/>
                </a:solidFill>
              </a:rPr>
              <a:t>Angular.js 102</a:t>
            </a:r>
            <a:endParaRPr lang="en-US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83860" y="1196752"/>
            <a:ext cx="6776279" cy="4504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722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7030A0"/>
                </a:solidFill>
              </a:rPr>
              <a:t>Angular.js – Full Stack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1640" y="1268760"/>
            <a:ext cx="6480720" cy="4473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798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85800" y="1412776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rgbClr val="7030A0"/>
                </a:solidFill>
              </a:rPr>
              <a:t>Angular JS + </a:t>
            </a:r>
            <a:r>
              <a:rPr lang="en-US" b="1" dirty="0" err="1" smtClean="0">
                <a:solidFill>
                  <a:srgbClr val="7030A0"/>
                </a:solidFill>
              </a:rPr>
              <a:t>NancyFx</a:t>
            </a:r>
            <a:r>
              <a:rPr lang="en-US" b="1" dirty="0" smtClean="0">
                <a:solidFill>
                  <a:srgbClr val="7030A0"/>
                </a:solidFill>
              </a:rPr>
              <a:t> + </a:t>
            </a:r>
            <a:r>
              <a:rPr lang="en-US" b="1" dirty="0" err="1" smtClean="0">
                <a:solidFill>
                  <a:srgbClr val="7030A0"/>
                </a:solidFill>
              </a:rPr>
              <a:t>MongoDB</a:t>
            </a:r>
            <a:r>
              <a:rPr lang="en-US" b="1" dirty="0" smtClean="0">
                <a:solidFill>
                  <a:srgbClr val="7030A0"/>
                </a:solidFill>
              </a:rPr>
              <a:t> = Ultimate Trio For Building SPA apps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2483768" y="3284984"/>
            <a:ext cx="4568552" cy="1752600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  <a:defRPr/>
            </a:pPr>
            <a:r>
              <a:rPr lang="en-US" sz="4600" b="1" dirty="0" err="1" smtClean="0">
                <a:solidFill>
                  <a:srgbClr val="7030A0"/>
                </a:solidFill>
              </a:rPr>
              <a:t>Bojan</a:t>
            </a:r>
            <a:r>
              <a:rPr lang="en-US" sz="4600" b="1" dirty="0" smtClean="0">
                <a:solidFill>
                  <a:srgbClr val="7030A0"/>
                </a:solidFill>
              </a:rPr>
              <a:t> </a:t>
            </a:r>
            <a:r>
              <a:rPr lang="en-US" sz="4600" b="1" dirty="0" err="1" smtClean="0">
                <a:solidFill>
                  <a:srgbClr val="7030A0"/>
                </a:solidFill>
              </a:rPr>
              <a:t>Veljanovski</a:t>
            </a:r>
            <a:r>
              <a:rPr lang="en-US" sz="3400" b="1" dirty="0" smtClean="0">
                <a:solidFill>
                  <a:srgbClr val="7030A0"/>
                </a:solidFill>
              </a:rPr>
              <a:t>,</a:t>
            </a:r>
            <a:br>
              <a:rPr lang="en-US" sz="3400" b="1" dirty="0" smtClean="0">
                <a:solidFill>
                  <a:srgbClr val="7030A0"/>
                </a:solidFill>
              </a:rPr>
            </a:br>
            <a:r>
              <a:rPr lang="en-US" sz="3400" b="1" dirty="0" smtClean="0">
                <a:solidFill>
                  <a:srgbClr val="7030A0"/>
                </a:solidFill>
              </a:rPr>
              <a:t>Software Engineer &amp; </a:t>
            </a:r>
          </a:p>
          <a:p>
            <a:pPr>
              <a:lnSpc>
                <a:spcPct val="120000"/>
              </a:lnSpc>
              <a:defRPr/>
            </a:pPr>
            <a:r>
              <a:rPr lang="en-US" sz="3400" b="1" dirty="0" smtClean="0">
                <a:solidFill>
                  <a:srgbClr val="7030A0"/>
                </a:solidFill>
              </a:rPr>
              <a:t>Lead Technology Researcher,</a:t>
            </a:r>
            <a:br>
              <a:rPr lang="en-US" sz="3400" b="1" dirty="0" smtClean="0">
                <a:solidFill>
                  <a:srgbClr val="7030A0"/>
                </a:solidFill>
              </a:rPr>
            </a:br>
            <a:r>
              <a:rPr lang="en-US" sz="4000" b="1" dirty="0" smtClean="0">
                <a:solidFill>
                  <a:srgbClr val="7030A0"/>
                </a:solidFill>
              </a:rPr>
              <a:t>HASELT</a:t>
            </a:r>
            <a:endParaRPr lang="en-US" dirty="0">
              <a:solidFill>
                <a:srgbClr val="7030A0"/>
              </a:solidFill>
            </a:endParaRPr>
          </a:p>
          <a:p>
            <a:pPr>
              <a:lnSpc>
                <a:spcPct val="12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520" y="180211"/>
            <a:ext cx="501896" cy="41454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22584" y="147864"/>
            <a:ext cx="16406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@bojanv91</a:t>
            </a:r>
            <a:endParaRPr lang="en-US" sz="2400" b="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9018" y="2577"/>
            <a:ext cx="3096344" cy="707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42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73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724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7030A0"/>
                </a:solidFill>
              </a:rPr>
              <a:t>Nancy (Back-end)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205064"/>
          </a:xfrm>
        </p:spPr>
        <p:txBody>
          <a:bodyPr/>
          <a:lstStyle/>
          <a:p>
            <a:r>
              <a:rPr lang="en-US" dirty="0"/>
              <a:t>Lightweight framework for building HTTP services</a:t>
            </a:r>
          </a:p>
          <a:p>
            <a:r>
              <a:rPr lang="en-US" dirty="0"/>
              <a:t>Open Source C#/.</a:t>
            </a:r>
            <a:r>
              <a:rPr lang="en-US" dirty="0" smtClean="0"/>
              <a:t>NET/Mono</a:t>
            </a:r>
          </a:p>
          <a:p>
            <a:r>
              <a:rPr lang="en-US" dirty="0" smtClean="0"/>
              <a:t>Inspired by Sinatra from Ruby world</a:t>
            </a:r>
            <a:endParaRPr lang="en-US" dirty="0"/>
          </a:p>
          <a:p>
            <a:r>
              <a:rPr lang="en-US" dirty="0" smtClean="0"/>
              <a:t>You </a:t>
            </a:r>
            <a:r>
              <a:rPr lang="en-US" dirty="0"/>
              <a:t>can write </a:t>
            </a:r>
            <a:r>
              <a:rPr lang="en-US" dirty="0" smtClean="0"/>
              <a:t>Hello </a:t>
            </a:r>
            <a:r>
              <a:rPr lang="en-US" dirty="0"/>
              <a:t>World Nancy </a:t>
            </a:r>
            <a:r>
              <a:rPr lang="en-US" dirty="0" smtClean="0"/>
              <a:t>app </a:t>
            </a:r>
            <a:r>
              <a:rPr lang="en-US" dirty="0"/>
              <a:t>into a single </a:t>
            </a:r>
            <a:r>
              <a:rPr lang="en-US" dirty="0" smtClean="0"/>
              <a:t>tweet (DEMO!)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0285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205064"/>
          </a:xfrm>
        </p:spPr>
        <p:txBody>
          <a:bodyPr>
            <a:normAutofit/>
          </a:bodyPr>
          <a:lstStyle/>
          <a:p>
            <a:r>
              <a:rPr lang="en-US" dirty="0" err="1"/>
              <a:t>NoSQL</a:t>
            </a:r>
            <a:endParaRPr lang="en-US" dirty="0"/>
          </a:p>
          <a:p>
            <a:r>
              <a:rPr lang="en-US" dirty="0"/>
              <a:t>Open-source</a:t>
            </a:r>
          </a:p>
          <a:p>
            <a:r>
              <a:rPr lang="en-US" dirty="0"/>
              <a:t>Document-oriented storage</a:t>
            </a:r>
          </a:p>
          <a:p>
            <a:pPr lvl="1"/>
            <a:r>
              <a:rPr lang="en-US" dirty="0"/>
              <a:t>JSON-style documents</a:t>
            </a:r>
          </a:p>
          <a:p>
            <a:r>
              <a:rPr lang="en-US" dirty="0" smtClean="0"/>
              <a:t>Scalable </a:t>
            </a:r>
            <a:endParaRPr lang="en-US" dirty="0"/>
          </a:p>
          <a:p>
            <a:r>
              <a:rPr lang="en-US" dirty="0" smtClean="0"/>
              <a:t>LINQ </a:t>
            </a:r>
            <a:r>
              <a:rPr lang="en-US" dirty="0"/>
              <a:t>support with C# driver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563" y="1412776"/>
            <a:ext cx="4372917" cy="1317006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b="1" dirty="0" err="1" smtClean="0">
                <a:solidFill>
                  <a:srgbClr val="7030A0"/>
                </a:solidFill>
              </a:rPr>
              <a:t>MongoDB</a:t>
            </a:r>
            <a:r>
              <a:rPr lang="en-US" b="1" dirty="0" smtClean="0">
                <a:solidFill>
                  <a:srgbClr val="7030A0"/>
                </a:solidFill>
              </a:rPr>
              <a:t> (Storage)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9783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7030A0"/>
                </a:solidFill>
              </a:rPr>
              <a:t>Let’s C0DE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3265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274638"/>
            <a:ext cx="8435280" cy="1143000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7030A0"/>
                </a:solidFill>
              </a:rPr>
              <a:t>Outcomes from the SPA approach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205064"/>
          </a:xfrm>
        </p:spPr>
        <p:txBody>
          <a:bodyPr>
            <a:normAutofit/>
          </a:bodyPr>
          <a:lstStyle/>
          <a:p>
            <a:r>
              <a:rPr lang="en-US" dirty="0" smtClean="0"/>
              <a:t>Front-end becomes almost Native</a:t>
            </a:r>
          </a:p>
          <a:p>
            <a:r>
              <a:rPr lang="en-US" dirty="0" smtClean="0"/>
              <a:t>Back-end becomes just Clean and </a:t>
            </a:r>
            <a:r>
              <a:rPr lang="en-US" dirty="0"/>
              <a:t>Thin </a:t>
            </a:r>
            <a:r>
              <a:rPr lang="en-US" dirty="0" smtClean="0"/>
              <a:t>API</a:t>
            </a:r>
          </a:p>
          <a:p>
            <a:r>
              <a:rPr lang="en-US" dirty="0" smtClean="0"/>
              <a:t>Storage becomes natural for the Web (JSON)</a:t>
            </a:r>
            <a:endParaRPr lang="en-US" dirty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168889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7030A0"/>
                </a:solidFill>
              </a:rPr>
              <a:t>Use cases when to go to SPA…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205064"/>
          </a:xfrm>
        </p:spPr>
        <p:txBody>
          <a:bodyPr/>
          <a:lstStyle/>
          <a:p>
            <a:r>
              <a:rPr lang="en-US" dirty="0" smtClean="0"/>
              <a:t>Highly interactive web apps</a:t>
            </a:r>
          </a:p>
          <a:p>
            <a:r>
              <a:rPr lang="en-US" dirty="0" smtClean="0"/>
              <a:t>Data intensive web apps</a:t>
            </a:r>
          </a:p>
          <a:p>
            <a:r>
              <a:rPr lang="en-US" dirty="0" smtClean="0"/>
              <a:t>Mobile web apps</a:t>
            </a:r>
          </a:p>
          <a:p>
            <a:pPr lvl="1"/>
            <a:r>
              <a:rPr lang="en-US" dirty="0" smtClean="0"/>
              <a:t>With offline support (cache manifest, local storage)</a:t>
            </a:r>
          </a:p>
          <a:p>
            <a:r>
              <a:rPr lang="en-US" dirty="0" smtClean="0"/>
              <a:t>Apps meant to be used for long continuous period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6842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274638"/>
            <a:ext cx="8435280" cy="1143000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7030A0"/>
                </a:solidFill>
              </a:rPr>
              <a:t>…but careful, SPA roads are bumpy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205064"/>
          </a:xfrm>
        </p:spPr>
        <p:txBody>
          <a:bodyPr>
            <a:normAutofit/>
          </a:bodyPr>
          <a:lstStyle/>
          <a:p>
            <a:r>
              <a:rPr lang="en-US" dirty="0" smtClean="0"/>
              <a:t>Code duplication on client and server can occur</a:t>
            </a:r>
          </a:p>
          <a:p>
            <a:r>
              <a:rPr lang="en-US" dirty="0" smtClean="0"/>
              <a:t>Secure your APIs </a:t>
            </a:r>
          </a:p>
          <a:p>
            <a:r>
              <a:rPr lang="en-US" dirty="0" smtClean="0"/>
              <a:t>SPA stacks depend on many 3-rd party libraries, beware of compatibility issues</a:t>
            </a:r>
          </a:p>
          <a:p>
            <a:r>
              <a:rPr lang="en-US" dirty="0" smtClean="0"/>
              <a:t>Step learning curve</a:t>
            </a:r>
          </a:p>
          <a:p>
            <a:r>
              <a:rPr lang="en-US" dirty="0"/>
              <a:t>Strong JavaScript skills </a:t>
            </a:r>
            <a:r>
              <a:rPr lang="en-US" dirty="0" smtClean="0"/>
              <a:t>are required</a:t>
            </a:r>
          </a:p>
        </p:txBody>
      </p:sp>
    </p:spTree>
    <p:extLst>
      <p:ext uri="{BB962C8B-B14F-4D97-AF65-F5344CB8AC3E}">
        <p14:creationId xmlns:p14="http://schemas.microsoft.com/office/powerpoint/2010/main" val="3427817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99992" y="620688"/>
            <a:ext cx="4464496" cy="792088"/>
          </a:xfrm>
        </p:spPr>
        <p:txBody>
          <a:bodyPr>
            <a:normAutofit fontScale="90000"/>
          </a:bodyPr>
          <a:lstStyle/>
          <a:p>
            <a:r>
              <a:rPr lang="en-US" sz="6000" b="1" dirty="0" smtClean="0">
                <a:solidFill>
                  <a:srgbClr val="7030A0"/>
                </a:solidFill>
              </a:rPr>
              <a:t>Questions?</a:t>
            </a:r>
            <a:endParaRPr lang="mk-MK" sz="4000" b="1" dirty="0">
              <a:solidFill>
                <a:srgbClr val="7030A0"/>
              </a:solidFill>
            </a:endParaRPr>
          </a:p>
        </p:txBody>
      </p:sp>
      <p:sp>
        <p:nvSpPr>
          <p:cNvPr id="3" name="Content Placeholder 3"/>
          <p:cNvSpPr>
            <a:spLocks noGrp="1"/>
          </p:cNvSpPr>
          <p:nvPr>
            <p:ph idx="1"/>
          </p:nvPr>
        </p:nvSpPr>
        <p:spPr>
          <a:xfrm>
            <a:off x="179512" y="1556793"/>
            <a:ext cx="5398328" cy="4104456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Complete electronic evaluation forms on the computers in the hall </a:t>
            </a:r>
            <a:r>
              <a:rPr lang="en-US" dirty="0"/>
              <a:t>and enter to win</a:t>
            </a:r>
            <a:r>
              <a:rPr lang="en-US" dirty="0" smtClean="0"/>
              <a:t>!</a:t>
            </a:r>
          </a:p>
          <a:p>
            <a:pPr lvl="1"/>
            <a:r>
              <a:rPr lang="en-US" dirty="0" err="1" smtClean="0"/>
              <a:t>Telerik</a:t>
            </a:r>
            <a:r>
              <a:rPr lang="en-US" dirty="0" smtClean="0"/>
              <a:t> Ultimate Collection</a:t>
            </a:r>
          </a:p>
          <a:p>
            <a:pPr lvl="1"/>
            <a:r>
              <a:rPr lang="en-US" dirty="0" err="1" smtClean="0"/>
              <a:t>CodeSmith</a:t>
            </a:r>
            <a:r>
              <a:rPr lang="en-US" dirty="0" smtClean="0"/>
              <a:t> Tools Generator Pro Personal</a:t>
            </a:r>
          </a:p>
          <a:p>
            <a:pPr lvl="1"/>
            <a:r>
              <a:rPr lang="en-US" dirty="0" smtClean="0"/>
              <a:t>JetBrains </a:t>
            </a:r>
            <a:r>
              <a:rPr lang="en-US" dirty="0" err="1" smtClean="0"/>
              <a:t>ReSharper</a:t>
            </a:r>
            <a:endParaRPr lang="en-US" dirty="0" smtClean="0"/>
          </a:p>
          <a:p>
            <a:pPr lvl="1"/>
            <a:r>
              <a:rPr lang="en-US" dirty="0" err="1" smtClean="0"/>
              <a:t>Seavus</a:t>
            </a:r>
            <a:r>
              <a:rPr lang="en-US" dirty="0" smtClean="0"/>
              <a:t> EDC training vouchers</a:t>
            </a:r>
          </a:p>
          <a:p>
            <a:pPr lvl="1"/>
            <a:r>
              <a:rPr lang="en-US" dirty="0" err="1"/>
              <a:t>Pluralsight</a:t>
            </a:r>
            <a:r>
              <a:rPr lang="en-US" dirty="0"/>
              <a:t> </a:t>
            </a:r>
            <a:r>
              <a:rPr lang="en-US" dirty="0" smtClean="0"/>
              <a:t>subscriptions</a:t>
            </a:r>
            <a:endParaRPr lang="en-US" dirty="0"/>
          </a:p>
          <a:p>
            <a:pPr lvl="1"/>
            <a:r>
              <a:rPr lang="en-US" dirty="0" smtClean="0"/>
              <a:t>and many more…</a:t>
            </a:r>
            <a:endParaRPr lang="en-US" dirty="0"/>
          </a:p>
          <a:p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46926984"/>
              </p:ext>
            </p:extLst>
          </p:nvPr>
        </p:nvGraphicFramePr>
        <p:xfrm>
          <a:off x="5868144" y="1981077"/>
          <a:ext cx="2609745" cy="3255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77" name="Image" r:id="rId5" imgW="3949200" imgH="4926960" progId="Photoshop.Image.13">
                  <p:embed/>
                </p:oleObj>
              </mc:Choice>
              <mc:Fallback>
                <p:oleObj name="Image" r:id="rId5" imgW="3949200" imgH="492696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868144" y="1981077"/>
                        <a:ext cx="2609745" cy="32558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91075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35465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40545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098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7030A0"/>
                </a:solidFill>
              </a:rPr>
              <a:t>Bojan Veljanovski</a:t>
            </a:r>
            <a:endParaRPr lang="en-US" dirty="0">
              <a:solidFill>
                <a:srgbClr val="0F75BD"/>
              </a:solidFill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06252" y="1268761"/>
            <a:ext cx="8830244" cy="4608512"/>
          </a:xfrm>
        </p:spPr>
        <p:txBody>
          <a:bodyPr>
            <a:normAutofit/>
          </a:bodyPr>
          <a:lstStyle/>
          <a:p>
            <a:r>
              <a:rPr lang="en-US" dirty="0"/>
              <a:t>Software </a:t>
            </a:r>
            <a:r>
              <a:rPr lang="en-US" dirty="0" smtClean="0"/>
              <a:t>Engineer and</a:t>
            </a:r>
            <a:br>
              <a:rPr lang="en-US" dirty="0" smtClean="0"/>
            </a:br>
            <a:r>
              <a:rPr lang="en-US" dirty="0" smtClean="0"/>
              <a:t>Lead </a:t>
            </a:r>
            <a:r>
              <a:rPr lang="en-US" dirty="0"/>
              <a:t>Technology </a:t>
            </a:r>
            <a:r>
              <a:rPr lang="en-US" dirty="0" smtClean="0"/>
              <a:t>Researcher, HASELT</a:t>
            </a:r>
          </a:p>
          <a:p>
            <a:r>
              <a:rPr lang="en-US" dirty="0" smtClean="0"/>
              <a:t>Microsoft </a:t>
            </a:r>
            <a:r>
              <a:rPr lang="en-US" dirty="0"/>
              <a:t>Certified </a:t>
            </a:r>
            <a:r>
              <a:rPr lang="en-US" dirty="0" smtClean="0"/>
              <a:t>Professional</a:t>
            </a:r>
          </a:p>
          <a:p>
            <a:r>
              <a:rPr lang="en-US" dirty="0" smtClean="0"/>
              <a:t>Technical Speaker</a:t>
            </a:r>
            <a:br>
              <a:rPr lang="en-US" dirty="0" smtClean="0"/>
            </a:br>
            <a:endParaRPr lang="en-US" dirty="0" smtClean="0"/>
          </a:p>
          <a:p>
            <a:r>
              <a:rPr lang="en-US" sz="2800" dirty="0" smtClean="0"/>
              <a:t>Ex </a:t>
            </a:r>
            <a:r>
              <a:rPr lang="en-US" sz="2800" dirty="0"/>
              <a:t>- Microsoft Student Partner</a:t>
            </a:r>
          </a:p>
          <a:p>
            <a:r>
              <a:rPr lang="en-US" sz="2800" dirty="0" smtClean="0"/>
              <a:t>Co-Founding </a:t>
            </a:r>
            <a:r>
              <a:rPr lang="en-US" sz="2800" dirty="0"/>
              <a:t>member, Leader &amp; Speaker of </a:t>
            </a:r>
            <a:r>
              <a:rPr lang="en-US" sz="2800" dirty="0" smtClean="0"/>
              <a:t>FINKI </a:t>
            </a:r>
            <a:r>
              <a:rPr lang="en-US" sz="2800" dirty="0"/>
              <a:t>Tech </a:t>
            </a:r>
            <a:r>
              <a:rPr lang="en-US" sz="2800" dirty="0" smtClean="0"/>
              <a:t>Club</a:t>
            </a:r>
            <a:endParaRPr lang="en-US" sz="2800" dirty="0" smtClean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2294" y="15533"/>
            <a:ext cx="501896" cy="41454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503358" y="-16814"/>
            <a:ext cx="16406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@bojanv91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910808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14602"/>
          </a:xfrm>
        </p:spPr>
        <p:txBody>
          <a:bodyPr>
            <a:normAutofit fontScale="90000"/>
          </a:bodyPr>
          <a:lstStyle/>
          <a:p>
            <a:pPr algn="r"/>
            <a:r>
              <a:rPr lang="en-US" dirty="0" smtClean="0"/>
              <a:t>“It's </a:t>
            </a:r>
            <a:r>
              <a:rPr lang="en-US" dirty="0"/>
              <a:t>not longer </a:t>
            </a:r>
            <a:r>
              <a:rPr lang="en-US" b="1" dirty="0"/>
              <a:t>good enough </a:t>
            </a:r>
            <a:r>
              <a:rPr lang="en-US" dirty="0"/>
              <a:t>to build web apps around </a:t>
            </a:r>
            <a:r>
              <a:rPr lang="en-US" b="1" dirty="0"/>
              <a:t>full page loads </a:t>
            </a:r>
            <a:r>
              <a:rPr lang="en-US" dirty="0"/>
              <a:t>and then </a:t>
            </a:r>
            <a:r>
              <a:rPr lang="en-US" b="1" dirty="0"/>
              <a:t>progressively enhance </a:t>
            </a:r>
            <a:r>
              <a:rPr lang="en-US" dirty="0"/>
              <a:t>them to behave </a:t>
            </a:r>
            <a:r>
              <a:rPr lang="en-US" dirty="0" smtClean="0"/>
              <a:t>more </a:t>
            </a:r>
            <a:r>
              <a:rPr lang="en-US" b="1" dirty="0"/>
              <a:t>dynamically</a:t>
            </a:r>
            <a:r>
              <a:rPr lang="en-US" dirty="0"/>
              <a:t> </a:t>
            </a:r>
            <a:r>
              <a:rPr lang="en-US" dirty="0" smtClean="0"/>
              <a:t>.”</a:t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sz="3600" i="1" dirty="0"/>
              <a:t>- Throne of JS Conference, 2012</a:t>
            </a:r>
            <a:br>
              <a:rPr lang="en-US" sz="3600" i="1" dirty="0"/>
            </a:br>
            <a:endParaRPr lang="en-US" i="1" dirty="0">
              <a:solidFill>
                <a:srgbClr val="0F75B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4855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7030A0"/>
                </a:solidFill>
              </a:rPr>
              <a:t>Traditional Web App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4385492" y="2034173"/>
            <a:ext cx="3125915" cy="124810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W</a:t>
            </a:r>
            <a:r>
              <a:rPr lang="en-US" altLang="zh-CN" sz="2800" dirty="0" smtClean="0"/>
              <a:t>eb </a:t>
            </a:r>
            <a:r>
              <a:rPr lang="en-US" sz="2800" dirty="0" smtClean="0"/>
              <a:t>P</a:t>
            </a:r>
            <a:r>
              <a:rPr lang="en-US" altLang="zh-CN" sz="2800" dirty="0" smtClean="0"/>
              <a:t>age</a:t>
            </a:r>
            <a:endParaRPr lang="en-US" sz="2800" dirty="0"/>
          </a:p>
        </p:txBody>
      </p:sp>
      <p:cxnSp>
        <p:nvCxnSpPr>
          <p:cNvPr id="19" name="Straight Connector 18"/>
          <p:cNvCxnSpPr/>
          <p:nvPr/>
        </p:nvCxnSpPr>
        <p:spPr>
          <a:xfrm rot="16200000" flipH="1">
            <a:off x="387276" y="3708939"/>
            <a:ext cx="4926336" cy="1"/>
          </a:xfrm>
          <a:prstGeom prst="lin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4385492" y="4373776"/>
            <a:ext cx="3125915" cy="124810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W</a:t>
            </a:r>
            <a:r>
              <a:rPr lang="en-US" altLang="zh-CN" sz="2800" dirty="0" smtClean="0"/>
              <a:t>eb </a:t>
            </a:r>
            <a:r>
              <a:rPr lang="en-US" sz="2800" dirty="0" smtClean="0"/>
              <a:t>P</a:t>
            </a:r>
            <a:r>
              <a:rPr lang="en-US" altLang="zh-CN" sz="2800" dirty="0" smtClean="0"/>
              <a:t>age</a:t>
            </a:r>
            <a:endParaRPr lang="en-US" sz="2800" dirty="0"/>
          </a:p>
        </p:txBody>
      </p:sp>
      <p:sp>
        <p:nvSpPr>
          <p:cNvPr id="21" name="Right Arrow 20"/>
          <p:cNvSpPr/>
          <p:nvPr/>
        </p:nvSpPr>
        <p:spPr>
          <a:xfrm>
            <a:off x="2308038" y="4373776"/>
            <a:ext cx="1978664" cy="1263305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Page HTML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1036296" y="1196752"/>
            <a:ext cx="11193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S</a:t>
            </a:r>
            <a:r>
              <a:rPr lang="en-US" altLang="zh-CN" sz="2800" dirty="0" smtClean="0"/>
              <a:t>erver</a:t>
            </a:r>
            <a:endParaRPr lang="en-US" sz="2800" dirty="0"/>
          </a:p>
        </p:txBody>
      </p:sp>
      <p:sp>
        <p:nvSpPr>
          <p:cNvPr id="23" name="TextBox 22"/>
          <p:cNvSpPr txBox="1"/>
          <p:nvPr/>
        </p:nvSpPr>
        <p:spPr>
          <a:xfrm>
            <a:off x="3140555" y="1203899"/>
            <a:ext cx="13851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B</a:t>
            </a:r>
            <a:r>
              <a:rPr lang="en-US" altLang="zh-CN" sz="2800" dirty="0" smtClean="0"/>
              <a:t>rowser</a:t>
            </a:r>
            <a:endParaRPr lang="en-US" sz="2800" dirty="0"/>
          </a:p>
        </p:txBody>
      </p:sp>
      <p:sp>
        <p:nvSpPr>
          <p:cNvPr id="24" name="Curved Left Arrow 23"/>
          <p:cNvSpPr/>
          <p:nvPr/>
        </p:nvSpPr>
        <p:spPr>
          <a:xfrm>
            <a:off x="7511407" y="3387179"/>
            <a:ext cx="1165049" cy="822960"/>
          </a:xfrm>
          <a:prstGeom prst="curvedLeftArrow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sz="2000" dirty="0" smtClean="0">
                <a:solidFill>
                  <a:schemeClr val="tx1"/>
                </a:solidFill>
              </a:rPr>
              <a:t>N</a:t>
            </a:r>
            <a:r>
              <a:rPr lang="en-US" altLang="zh-CN" sz="2000" dirty="0" smtClean="0">
                <a:solidFill>
                  <a:schemeClr val="tx1"/>
                </a:solidFill>
              </a:rPr>
              <a:t>avigate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25" name="Right Arrow 24"/>
          <p:cNvSpPr/>
          <p:nvPr/>
        </p:nvSpPr>
        <p:spPr>
          <a:xfrm>
            <a:off x="2308038" y="2066918"/>
            <a:ext cx="1978664" cy="121535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Page 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944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7864" y="1988840"/>
            <a:ext cx="4975647" cy="3648809"/>
          </a:xfrm>
          <a:prstGeom prst="rect">
            <a:avLst/>
          </a:prstGeom>
        </p:spPr>
      </p:pic>
      <p:sp>
        <p:nvSpPr>
          <p:cNvPr id="5" name="Title 7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rgbClr val="7030A0"/>
                </a:solidFill>
              </a:rPr>
              <a:t>Next-Gen Web</a:t>
            </a:r>
            <a:br>
              <a:rPr lang="en-US" b="1" dirty="0" smtClean="0">
                <a:solidFill>
                  <a:srgbClr val="7030A0"/>
                </a:solidFill>
              </a:rPr>
            </a:br>
            <a:r>
              <a:rPr lang="en-US" b="1" dirty="0" smtClean="0">
                <a:solidFill>
                  <a:srgbClr val="7030A0"/>
                </a:solidFill>
              </a:rPr>
              <a:t>The web is moving to the client</a:t>
            </a:r>
            <a:endParaRPr lang="en-US" dirty="0">
              <a:solidFill>
                <a:srgbClr val="0F75BD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250812" y="2924944"/>
            <a:ext cx="1882552" cy="2394898"/>
            <a:chOff x="95596" y="1253264"/>
            <a:chExt cx="972212" cy="1236804"/>
          </a:xfrm>
        </p:grpSpPr>
        <p:pic>
          <p:nvPicPr>
            <p:cNvPr id="7" name="Picture 6" descr="C:\Users\stevesa\AppData\Local\Microsoft\Windows\Temporary Internet Files\Temporary Internet Files\Content.IE5\Y965LCU2\MC900435242[1]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8535" y="1253264"/>
              <a:ext cx="628976" cy="11308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 descr="C:\Users\stevesa\AppData\Local\Microsoft\Windows\Temporary Internet Files\Temporary Internet Files\Content.IE5\093C11OU\MC900441809[1]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596" y="1606604"/>
              <a:ext cx="972212" cy="88346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Group 8"/>
          <p:cNvGrpSpPr/>
          <p:nvPr/>
        </p:nvGrpSpPr>
        <p:grpSpPr>
          <a:xfrm>
            <a:off x="4681432" y="2244303"/>
            <a:ext cx="2316604" cy="1984199"/>
            <a:chOff x="6826661" y="4693645"/>
            <a:chExt cx="1401879" cy="1200727"/>
          </a:xfrm>
        </p:grpSpPr>
        <p:pic>
          <p:nvPicPr>
            <p:cNvPr id="10" name="Picture 9" descr="http://www.favbrowser.com/wp-content/uploads/2010/08/internetexplorer9logo.png"/>
            <p:cNvPicPr>
              <a:picLocks noChangeAspect="1" noChangeArrowheads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26661" y="4693645"/>
              <a:ext cx="584499" cy="584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10" descr="http://blog.skiquel.com/wp-content/uploads/2010/03/firefox-512.png"/>
            <p:cNvPicPr>
              <a:picLocks noChangeAspect="1" noChangeArrowheads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1993" y="4759485"/>
              <a:ext cx="551610" cy="5516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11" descr="http://www.shaftec.co.uk/SiteImg/Google-Chrome-Logo.png"/>
            <p:cNvPicPr>
              <a:picLocks noChangeAspect="1" noChangeArrowheads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85943" y="5382988"/>
              <a:ext cx="536570" cy="5113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12" descr="http://www.mygreatiphone.com/wp-content/uploads/2010/03/safari-icon.png"/>
            <p:cNvPicPr>
              <a:picLocks noChangeAspect="1" noChangeArrowheads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2319" y="5288149"/>
              <a:ext cx="606221" cy="6062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692433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solidFill>
                  <a:srgbClr val="7030A0"/>
                </a:solidFill>
              </a:rPr>
              <a:t>What’s in the session?</a:t>
            </a:r>
            <a:endParaRPr lang="en-US" dirty="0">
              <a:solidFill>
                <a:srgbClr val="0F75BD"/>
              </a:solidFill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4741987"/>
          </a:xfrm>
        </p:spPr>
        <p:txBody>
          <a:bodyPr>
            <a:normAutofit/>
          </a:bodyPr>
          <a:lstStyle/>
          <a:p>
            <a:r>
              <a:rPr lang="en-US" dirty="0" smtClean="0"/>
              <a:t>What is Single Page Application</a:t>
            </a:r>
          </a:p>
          <a:p>
            <a:pPr lvl="1"/>
            <a:r>
              <a:rPr lang="en-US" dirty="0" smtClean="0"/>
              <a:t>and why it matters</a:t>
            </a:r>
          </a:p>
          <a:p>
            <a:r>
              <a:rPr lang="en-US" dirty="0" smtClean="0"/>
              <a:t>Basic concepts for successful SPA</a:t>
            </a:r>
          </a:p>
          <a:p>
            <a:pPr lvl="1"/>
            <a:r>
              <a:rPr lang="en-US" dirty="0" smtClean="0"/>
              <a:t>and tools for building it</a:t>
            </a:r>
          </a:p>
          <a:p>
            <a:r>
              <a:rPr lang="en-US" dirty="0" smtClean="0"/>
              <a:t>How to build complete end-to-end SPA </a:t>
            </a:r>
            <a:br>
              <a:rPr lang="en-US" dirty="0" smtClean="0"/>
            </a:br>
            <a:r>
              <a:rPr lang="en-US" dirty="0" smtClean="0"/>
              <a:t>in few steps</a:t>
            </a:r>
          </a:p>
          <a:p>
            <a:pPr lvl="1"/>
            <a:r>
              <a:rPr lang="en-US" dirty="0" smtClean="0"/>
              <a:t>e.g. </a:t>
            </a:r>
            <a:r>
              <a:rPr lang="en-US" b="1" dirty="0" smtClean="0"/>
              <a:t>Let’s c0de!</a:t>
            </a:r>
            <a:endParaRPr lang="en-US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94" y="5646222"/>
            <a:ext cx="3092646" cy="82439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31840" y="5668147"/>
            <a:ext cx="2676561" cy="80247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81500" y="5646222"/>
            <a:ext cx="2810980" cy="792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674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odeCamp2013 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9151</TotalTime>
  <Words>497</Words>
  <Application>Microsoft Office PowerPoint</Application>
  <PresentationFormat>On-screen Show (4:3)</PresentationFormat>
  <Paragraphs>123</Paragraphs>
  <Slides>28</Slides>
  <Notes>13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6" baseType="lpstr">
      <vt:lpstr>宋体</vt:lpstr>
      <vt:lpstr>Arial</vt:lpstr>
      <vt:lpstr>Calibri</vt:lpstr>
      <vt:lpstr>Open Sans Light</vt:lpstr>
      <vt:lpstr>Segoe UI</vt:lpstr>
      <vt:lpstr>Wingdings</vt:lpstr>
      <vt:lpstr>CodeCamp2013 Template</vt:lpstr>
      <vt:lpstr>Image</vt:lpstr>
      <vt:lpstr>PowerPoint Presentation</vt:lpstr>
      <vt:lpstr>Angular JS + NancyFx + MongoDB = Ultimate Trio For Building SPA apps</vt:lpstr>
      <vt:lpstr>PowerPoint Presentation</vt:lpstr>
      <vt:lpstr>PowerPoint Presentation</vt:lpstr>
      <vt:lpstr>Bojan Veljanovski</vt:lpstr>
      <vt:lpstr>“It's not longer good enough to build web apps around full page loads and then progressively enhance them to behave more dynamically .”  - Throne of JS Conference, 2012 </vt:lpstr>
      <vt:lpstr>Traditional Web App</vt:lpstr>
      <vt:lpstr>Next-Gen Web The web is moving to the client</vt:lpstr>
      <vt:lpstr>What’s in the session?</vt:lpstr>
      <vt:lpstr>What is SPA?</vt:lpstr>
      <vt:lpstr>Characteristics of good SPAs</vt:lpstr>
      <vt:lpstr>How SPA works</vt:lpstr>
      <vt:lpstr>Common SPA features</vt:lpstr>
      <vt:lpstr>Frameworks &amp; Libraries</vt:lpstr>
      <vt:lpstr>PowerPoint Presentation</vt:lpstr>
      <vt:lpstr>Angular.js</vt:lpstr>
      <vt:lpstr>Angular.js 101</vt:lpstr>
      <vt:lpstr>Angular.js 102</vt:lpstr>
      <vt:lpstr>Angular.js – Full Stack</vt:lpstr>
      <vt:lpstr>PowerPoint Presentation</vt:lpstr>
      <vt:lpstr>Nancy (Back-end)</vt:lpstr>
      <vt:lpstr>MongoDB (Storage)</vt:lpstr>
      <vt:lpstr>Let’s C0DE</vt:lpstr>
      <vt:lpstr>Outcomes from the SPA approach</vt:lpstr>
      <vt:lpstr>Use cases when to go to SPA…</vt:lpstr>
      <vt:lpstr>…but careful, SPA roads are bumpy</vt:lpstr>
      <vt:lpstr>Questions?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Fico</dc:creator>
  <cp:lastModifiedBy>Bojan Veljanovski</cp:lastModifiedBy>
  <cp:revision>554</cp:revision>
  <dcterms:created xsi:type="dcterms:W3CDTF">2011-11-09T23:50:25Z</dcterms:created>
  <dcterms:modified xsi:type="dcterms:W3CDTF">2013-12-16T08:53:34Z</dcterms:modified>
</cp:coreProperties>
</file>